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3"/>
    <p:sldId id="257" r:id="rId34"/>
    <p:sldId id="258" r:id="rId35"/>
    <p:sldId id="259" r:id="rId36"/>
    <p:sldId id="260" r:id="rId37"/>
    <p:sldId id="261" r:id="rId3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ucky Bones" charset="1" panose="00000800000000000000"/>
      <p:regular r:id="rId10"/>
    </p:embeddedFont>
    <p:embeddedFont>
      <p:font typeface="Open Sauce" charset="1" panose="00000500000000000000"/>
      <p:regular r:id="rId11"/>
    </p:embeddedFont>
    <p:embeddedFont>
      <p:font typeface="Open Sauce Bold" charset="1" panose="00000800000000000000"/>
      <p:regular r:id="rId12"/>
    </p:embeddedFont>
    <p:embeddedFont>
      <p:font typeface="Open Sauce Italics" charset="1" panose="00000500000000000000"/>
      <p:regular r:id="rId13"/>
    </p:embeddedFont>
    <p:embeddedFont>
      <p:font typeface="Open Sauce Bold Italics" charset="1" panose="00000800000000000000"/>
      <p:regular r:id="rId14"/>
    </p:embeddedFont>
    <p:embeddedFont>
      <p:font typeface="Open Sauce Light" charset="1" panose="00000400000000000000"/>
      <p:regular r:id="rId15"/>
    </p:embeddedFont>
    <p:embeddedFont>
      <p:font typeface="Open Sauce Light Italics" charset="1" panose="00000400000000000000"/>
      <p:regular r:id="rId16"/>
    </p:embeddedFont>
    <p:embeddedFont>
      <p:font typeface="Open Sauce Medium" charset="1" panose="00000600000000000000"/>
      <p:regular r:id="rId17"/>
    </p:embeddedFont>
    <p:embeddedFont>
      <p:font typeface="Open Sauce Medium Italics" charset="1" panose="00000600000000000000"/>
      <p:regular r:id="rId18"/>
    </p:embeddedFont>
    <p:embeddedFont>
      <p:font typeface="Open Sauce Semi-Bold" charset="1" panose="00000700000000000000"/>
      <p:regular r:id="rId19"/>
    </p:embeddedFont>
    <p:embeddedFont>
      <p:font typeface="Open Sauce Semi-Bold Italics" charset="1" panose="00000700000000000000"/>
      <p:regular r:id="rId20"/>
    </p:embeddedFont>
    <p:embeddedFont>
      <p:font typeface="Open Sauce Heavy" charset="1" panose="00000A00000000000000"/>
      <p:regular r:id="rId21"/>
    </p:embeddedFont>
    <p:embeddedFont>
      <p:font typeface="Open Sauce Heavy Italics" charset="1" panose="00000A00000000000000"/>
      <p:regular r:id="rId22"/>
    </p:embeddedFont>
    <p:embeddedFont>
      <p:font typeface="HK Grotesk" charset="1" panose="00000500000000000000"/>
      <p:regular r:id="rId23"/>
    </p:embeddedFont>
    <p:embeddedFont>
      <p:font typeface="HK Grotesk Bold" charset="1" panose="00000800000000000000"/>
      <p:regular r:id="rId24"/>
    </p:embeddedFont>
    <p:embeddedFont>
      <p:font typeface="HK Grotesk Italics" charset="1" panose="00000500000000000000"/>
      <p:regular r:id="rId25"/>
    </p:embeddedFont>
    <p:embeddedFont>
      <p:font typeface="HK Grotesk Bold Italics" charset="1" panose="00000800000000000000"/>
      <p:regular r:id="rId26"/>
    </p:embeddedFont>
    <p:embeddedFont>
      <p:font typeface="HK Grotesk Light" charset="1" panose="00000400000000000000"/>
      <p:regular r:id="rId27"/>
    </p:embeddedFont>
    <p:embeddedFont>
      <p:font typeface="HK Grotesk Light Italics" charset="1" panose="00000400000000000000"/>
      <p:regular r:id="rId28"/>
    </p:embeddedFont>
    <p:embeddedFont>
      <p:font typeface="HK Grotesk Medium" charset="1" panose="00000600000000000000"/>
      <p:regular r:id="rId29"/>
    </p:embeddedFont>
    <p:embeddedFont>
      <p:font typeface="HK Grotesk Medium Italics" charset="1" panose="00000600000000000000"/>
      <p:regular r:id="rId30"/>
    </p:embeddedFont>
    <p:embeddedFont>
      <p:font typeface="HK Grotesk Semi-Bold" charset="1" panose="00000700000000000000"/>
      <p:regular r:id="rId31"/>
    </p:embeddedFont>
    <p:embeddedFont>
      <p:font typeface="HK Grotesk Semi-Bold Italics" charset="1" panose="0000070000000000000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slides/slide1.xml" Type="http://schemas.openxmlformats.org/officeDocument/2006/relationships/slide"/><Relationship Id="rId34" Target="slides/slide2.xml" Type="http://schemas.openxmlformats.org/officeDocument/2006/relationships/slide"/><Relationship Id="rId35" Target="slides/slide3.xml" Type="http://schemas.openxmlformats.org/officeDocument/2006/relationships/slide"/><Relationship Id="rId36" Target="slides/slide4.xml" Type="http://schemas.openxmlformats.org/officeDocument/2006/relationships/slide"/><Relationship Id="rId37" Target="slides/slide5.xml" Type="http://schemas.openxmlformats.org/officeDocument/2006/relationships/slide"/><Relationship Id="rId38" Target="slides/slide6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27.png" Type="http://schemas.openxmlformats.org/officeDocument/2006/relationships/image"/><Relationship Id="rId6" Target="../media/image28.svg" Type="http://schemas.openxmlformats.org/officeDocument/2006/relationships/image"/><Relationship Id="rId7" Target="../media/image29.png" Type="http://schemas.openxmlformats.org/officeDocument/2006/relationships/image"/><Relationship Id="rId8" Target="../media/image30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https://youtu.be/G69MrvJwdpQ?si=1oIrC9aTR7okY7nh" TargetMode="External" Type="http://schemas.openxmlformats.org/officeDocument/2006/relationships/video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AB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97977">
            <a:off x="8597078" y="-650267"/>
            <a:ext cx="3674036" cy="3560475"/>
          </a:xfrm>
          <a:custGeom>
            <a:avLst/>
            <a:gdLst/>
            <a:ahLst/>
            <a:cxnLst/>
            <a:rect r="r" b="b" t="t" l="l"/>
            <a:pathLst>
              <a:path h="3560475" w="3674036">
                <a:moveTo>
                  <a:pt x="0" y="0"/>
                </a:moveTo>
                <a:lnTo>
                  <a:pt x="3674036" y="0"/>
                </a:lnTo>
                <a:lnTo>
                  <a:pt x="3674036" y="3560475"/>
                </a:lnTo>
                <a:lnTo>
                  <a:pt x="0" y="35604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886906">
            <a:off x="15005861" y="2409891"/>
            <a:ext cx="3715741" cy="2668577"/>
          </a:xfrm>
          <a:custGeom>
            <a:avLst/>
            <a:gdLst/>
            <a:ahLst/>
            <a:cxnLst/>
            <a:rect r="r" b="b" t="t" l="l"/>
            <a:pathLst>
              <a:path h="2668577" w="3715741">
                <a:moveTo>
                  <a:pt x="3715741" y="0"/>
                </a:moveTo>
                <a:lnTo>
                  <a:pt x="0" y="0"/>
                </a:lnTo>
                <a:lnTo>
                  <a:pt x="0" y="2668578"/>
                </a:lnTo>
                <a:lnTo>
                  <a:pt x="3715741" y="2668578"/>
                </a:lnTo>
                <a:lnTo>
                  <a:pt x="37157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37818" y="1633444"/>
            <a:ext cx="1042446" cy="1444195"/>
          </a:xfrm>
          <a:custGeom>
            <a:avLst/>
            <a:gdLst/>
            <a:ahLst/>
            <a:cxnLst/>
            <a:rect r="r" b="b" t="t" l="l"/>
            <a:pathLst>
              <a:path h="1444195" w="1042446">
                <a:moveTo>
                  <a:pt x="0" y="0"/>
                </a:moveTo>
                <a:lnTo>
                  <a:pt x="1042446" y="0"/>
                </a:lnTo>
                <a:lnTo>
                  <a:pt x="1042446" y="1444195"/>
                </a:lnTo>
                <a:lnTo>
                  <a:pt x="0" y="14441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464778">
            <a:off x="1372073" y="6014039"/>
            <a:ext cx="2816382" cy="1515726"/>
          </a:xfrm>
          <a:custGeom>
            <a:avLst/>
            <a:gdLst/>
            <a:ahLst/>
            <a:cxnLst/>
            <a:rect r="r" b="b" t="t" l="l"/>
            <a:pathLst>
              <a:path h="1515726" w="2816382">
                <a:moveTo>
                  <a:pt x="0" y="0"/>
                </a:moveTo>
                <a:lnTo>
                  <a:pt x="2816382" y="0"/>
                </a:lnTo>
                <a:lnTo>
                  <a:pt x="2816382" y="1515726"/>
                </a:lnTo>
                <a:lnTo>
                  <a:pt x="0" y="15157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10448" y="3115075"/>
            <a:ext cx="13916472" cy="3567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700"/>
              </a:lnSpc>
            </a:pPr>
            <a:r>
              <a:rPr lang="en-US" sz="13700">
                <a:solidFill>
                  <a:srgbClr val="000000"/>
                </a:solidFill>
                <a:latin typeface="Lucky Bones"/>
                <a:ea typeface="Lucky Bones"/>
              </a:rPr>
              <a:t>12月品德教育宣導</a:t>
            </a:r>
          </a:p>
          <a:p>
            <a:pPr algn="r" marL="0" indent="0" lvl="0">
              <a:lnSpc>
                <a:spcPts val="13700"/>
              </a:lnSpc>
              <a:spcBef>
                <a:spcPct val="0"/>
              </a:spcBef>
            </a:pPr>
            <a:r>
              <a:rPr lang="en-US" sz="13700">
                <a:solidFill>
                  <a:srgbClr val="000000"/>
                </a:solidFill>
                <a:latin typeface="Lucky Bones"/>
                <a:ea typeface="Lucky Bones"/>
              </a:rPr>
              <a:t>~關懷行善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89952" y="8349394"/>
            <a:ext cx="718270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ea typeface="HK Grotesk"/>
              </a:rPr>
              <a:t>學務處生教組   陳禹涵老師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090103" y="6671183"/>
            <a:ext cx="3467284" cy="4404172"/>
          </a:xfrm>
          <a:custGeom>
            <a:avLst/>
            <a:gdLst/>
            <a:ahLst/>
            <a:cxnLst/>
            <a:rect r="r" b="b" t="t" l="l"/>
            <a:pathLst>
              <a:path h="4404172" w="3467284">
                <a:moveTo>
                  <a:pt x="0" y="0"/>
                </a:moveTo>
                <a:lnTo>
                  <a:pt x="3467284" y="0"/>
                </a:lnTo>
                <a:lnTo>
                  <a:pt x="3467284" y="4404172"/>
                </a:lnTo>
                <a:lnTo>
                  <a:pt x="0" y="44041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726920" y="6771902"/>
            <a:ext cx="2694807" cy="3890141"/>
          </a:xfrm>
          <a:custGeom>
            <a:avLst/>
            <a:gdLst/>
            <a:ahLst/>
            <a:cxnLst/>
            <a:rect r="r" b="b" t="t" l="l"/>
            <a:pathLst>
              <a:path h="3890141" w="2694807">
                <a:moveTo>
                  <a:pt x="0" y="0"/>
                </a:moveTo>
                <a:lnTo>
                  <a:pt x="2694807" y="0"/>
                </a:lnTo>
                <a:lnTo>
                  <a:pt x="2694807" y="3890141"/>
                </a:lnTo>
                <a:lnTo>
                  <a:pt x="0" y="38901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93865">
            <a:off x="-1034236" y="2890993"/>
            <a:ext cx="4596953" cy="4505014"/>
          </a:xfrm>
          <a:custGeom>
            <a:avLst/>
            <a:gdLst/>
            <a:ahLst/>
            <a:cxnLst/>
            <a:rect r="r" b="b" t="t" l="l"/>
            <a:pathLst>
              <a:path h="4505014" w="4596953">
                <a:moveTo>
                  <a:pt x="0" y="0"/>
                </a:moveTo>
                <a:lnTo>
                  <a:pt x="4596952" y="0"/>
                </a:lnTo>
                <a:lnTo>
                  <a:pt x="4596952" y="4505014"/>
                </a:lnTo>
                <a:lnTo>
                  <a:pt x="0" y="45050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60537">
            <a:off x="7262868" y="-35466"/>
            <a:ext cx="3762264" cy="4257707"/>
          </a:xfrm>
          <a:custGeom>
            <a:avLst/>
            <a:gdLst/>
            <a:ahLst/>
            <a:cxnLst/>
            <a:rect r="r" b="b" t="t" l="l"/>
            <a:pathLst>
              <a:path h="4257707" w="3762264">
                <a:moveTo>
                  <a:pt x="0" y="0"/>
                </a:moveTo>
                <a:lnTo>
                  <a:pt x="3762264" y="0"/>
                </a:lnTo>
                <a:lnTo>
                  <a:pt x="3762264" y="4257707"/>
                </a:lnTo>
                <a:lnTo>
                  <a:pt x="0" y="4257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4300004" y="2043495"/>
            <a:ext cx="1054844" cy="1461370"/>
          </a:xfrm>
          <a:custGeom>
            <a:avLst/>
            <a:gdLst/>
            <a:ahLst/>
            <a:cxnLst/>
            <a:rect r="r" b="b" t="t" l="l"/>
            <a:pathLst>
              <a:path h="1461370" w="1054844">
                <a:moveTo>
                  <a:pt x="0" y="0"/>
                </a:moveTo>
                <a:lnTo>
                  <a:pt x="1054843" y="0"/>
                </a:lnTo>
                <a:lnTo>
                  <a:pt x="1054843" y="1461371"/>
                </a:lnTo>
                <a:lnTo>
                  <a:pt x="0" y="1461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539459">
            <a:off x="15211946" y="3440914"/>
            <a:ext cx="4383902" cy="3151170"/>
          </a:xfrm>
          <a:custGeom>
            <a:avLst/>
            <a:gdLst/>
            <a:ahLst/>
            <a:cxnLst/>
            <a:rect r="r" b="b" t="t" l="l"/>
            <a:pathLst>
              <a:path h="3151170" w="4383902">
                <a:moveTo>
                  <a:pt x="4383902" y="0"/>
                </a:moveTo>
                <a:lnTo>
                  <a:pt x="0" y="0"/>
                </a:lnTo>
                <a:lnTo>
                  <a:pt x="0" y="3151171"/>
                </a:lnTo>
                <a:lnTo>
                  <a:pt x="4383902" y="3151171"/>
                </a:lnTo>
                <a:lnTo>
                  <a:pt x="438390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06991" y="2093387"/>
            <a:ext cx="1054844" cy="1461370"/>
          </a:xfrm>
          <a:custGeom>
            <a:avLst/>
            <a:gdLst/>
            <a:ahLst/>
            <a:cxnLst/>
            <a:rect r="r" b="b" t="t" l="l"/>
            <a:pathLst>
              <a:path h="1461370" w="1054844">
                <a:moveTo>
                  <a:pt x="0" y="0"/>
                </a:moveTo>
                <a:lnTo>
                  <a:pt x="1054844" y="0"/>
                </a:lnTo>
                <a:lnTo>
                  <a:pt x="1054844" y="1461370"/>
                </a:lnTo>
                <a:lnTo>
                  <a:pt x="0" y="14613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47885" y="4626543"/>
            <a:ext cx="11637247" cy="2652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sz="11599">
                <a:solidFill>
                  <a:srgbClr val="00926E"/>
                </a:solidFill>
                <a:latin typeface="Lucky Bones"/>
                <a:ea typeface="Lucky Bones"/>
              </a:rPr>
              <a:t>關懷是什麼?</a:t>
            </a:r>
          </a:p>
          <a:p>
            <a:pPr algn="ctr" marL="0" indent="0" lvl="0">
              <a:lnSpc>
                <a:spcPts val="9000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5419030" y="6725568"/>
            <a:ext cx="11637247" cy="2683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57"/>
              </a:lnSpc>
            </a:pPr>
            <a:r>
              <a:rPr lang="en-US" sz="11557">
                <a:solidFill>
                  <a:srgbClr val="00926E"/>
                </a:solidFill>
                <a:latin typeface="Lucky Bones"/>
                <a:ea typeface="Lucky Bones"/>
              </a:rPr>
              <a:t>行善是什麼?</a:t>
            </a:r>
          </a:p>
          <a:p>
            <a:pPr algn="ctr" marL="0" indent="0" lvl="0">
              <a:lnSpc>
                <a:spcPts val="924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65622" y="7479827"/>
            <a:ext cx="1863060" cy="2581065"/>
          </a:xfrm>
          <a:custGeom>
            <a:avLst/>
            <a:gdLst/>
            <a:ahLst/>
            <a:cxnLst/>
            <a:rect r="r" b="b" t="t" l="l"/>
            <a:pathLst>
              <a:path h="2581065" w="1863060">
                <a:moveTo>
                  <a:pt x="1863060" y="0"/>
                </a:moveTo>
                <a:lnTo>
                  <a:pt x="0" y="0"/>
                </a:lnTo>
                <a:lnTo>
                  <a:pt x="0" y="2581065"/>
                </a:lnTo>
                <a:lnTo>
                  <a:pt x="1863060" y="2581065"/>
                </a:lnTo>
                <a:lnTo>
                  <a:pt x="186306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07150">
            <a:off x="14840884" y="6208078"/>
            <a:ext cx="3599312" cy="4509389"/>
          </a:xfrm>
          <a:custGeom>
            <a:avLst/>
            <a:gdLst/>
            <a:ahLst/>
            <a:cxnLst/>
            <a:rect r="r" b="b" t="t" l="l"/>
            <a:pathLst>
              <a:path h="4509389" w="3599312">
                <a:moveTo>
                  <a:pt x="3599312" y="0"/>
                </a:moveTo>
                <a:lnTo>
                  <a:pt x="0" y="0"/>
                </a:lnTo>
                <a:lnTo>
                  <a:pt x="0" y="4509388"/>
                </a:lnTo>
                <a:lnTo>
                  <a:pt x="3599312" y="4509388"/>
                </a:lnTo>
                <a:lnTo>
                  <a:pt x="35993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10800000">
            <a:off x="15223230" y="495318"/>
            <a:ext cx="2369883" cy="3283213"/>
          </a:xfrm>
          <a:custGeom>
            <a:avLst/>
            <a:gdLst/>
            <a:ahLst/>
            <a:cxnLst/>
            <a:rect r="r" b="b" t="t" l="l"/>
            <a:pathLst>
              <a:path h="3283213" w="2369883">
                <a:moveTo>
                  <a:pt x="2369883" y="0"/>
                </a:moveTo>
                <a:lnTo>
                  <a:pt x="0" y="0"/>
                </a:lnTo>
                <a:lnTo>
                  <a:pt x="0" y="3283213"/>
                </a:lnTo>
                <a:lnTo>
                  <a:pt x="2369883" y="3283213"/>
                </a:lnTo>
                <a:lnTo>
                  <a:pt x="236988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78953" y="346941"/>
            <a:ext cx="5445717" cy="1873067"/>
          </a:xfrm>
          <a:custGeom>
            <a:avLst/>
            <a:gdLst/>
            <a:ahLst/>
            <a:cxnLst/>
            <a:rect r="r" b="b" t="t" l="l"/>
            <a:pathLst>
              <a:path h="1873067" w="5445717">
                <a:moveTo>
                  <a:pt x="0" y="0"/>
                </a:moveTo>
                <a:lnTo>
                  <a:pt x="5445717" y="0"/>
                </a:lnTo>
                <a:lnTo>
                  <a:pt x="5445717" y="1873066"/>
                </a:lnTo>
                <a:lnTo>
                  <a:pt x="0" y="18730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599" t="0" r="-359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32014">
            <a:off x="-566079" y="352827"/>
            <a:ext cx="4251965" cy="4251965"/>
          </a:xfrm>
          <a:custGeom>
            <a:avLst/>
            <a:gdLst/>
            <a:ahLst/>
            <a:cxnLst/>
            <a:rect r="r" b="b" t="t" l="l"/>
            <a:pathLst>
              <a:path h="4251965" w="4251965">
                <a:moveTo>
                  <a:pt x="0" y="0"/>
                </a:moveTo>
                <a:lnTo>
                  <a:pt x="4251966" y="0"/>
                </a:lnTo>
                <a:lnTo>
                  <a:pt x="4251966" y="4251966"/>
                </a:lnTo>
                <a:lnTo>
                  <a:pt x="0" y="42519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628882" y="2873124"/>
            <a:ext cx="13021183" cy="1153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52"/>
              </a:lnSpc>
              <a:spcBef>
                <a:spcPct val="0"/>
              </a:spcBef>
            </a:pPr>
            <a:r>
              <a:rPr lang="en-US" sz="8652">
                <a:solidFill>
                  <a:srgbClr val="C1FF72"/>
                </a:solidFill>
                <a:latin typeface="Lucky Bones"/>
                <a:ea typeface="Lucky Bones"/>
              </a:rPr>
              <a:t>◆關懷: 關心、牽掛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628882" y="4647845"/>
            <a:ext cx="14228881" cy="1153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52"/>
              </a:lnSpc>
              <a:spcBef>
                <a:spcPct val="0"/>
              </a:spcBef>
            </a:pPr>
            <a:r>
              <a:rPr lang="en-US" sz="8652">
                <a:solidFill>
                  <a:srgbClr val="FFDE59"/>
                </a:solidFill>
                <a:latin typeface="Lucky Bones"/>
                <a:ea typeface="Lucky Bones"/>
              </a:rPr>
              <a:t>◆行善: 做好事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3628882" y="6841981"/>
            <a:ext cx="9480031" cy="3241539"/>
            <a:chOff x="0" y="0"/>
            <a:chExt cx="7151872" cy="244546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151872" cy="2445463"/>
            </a:xfrm>
            <a:custGeom>
              <a:avLst/>
              <a:gdLst/>
              <a:ahLst/>
              <a:cxnLst/>
              <a:rect r="r" b="b" t="t" l="l"/>
              <a:pathLst>
                <a:path h="2445463" w="7151872">
                  <a:moveTo>
                    <a:pt x="24500" y="0"/>
                  </a:moveTo>
                  <a:lnTo>
                    <a:pt x="7127373" y="0"/>
                  </a:lnTo>
                  <a:cubicBezTo>
                    <a:pt x="7140903" y="0"/>
                    <a:pt x="7151872" y="10969"/>
                    <a:pt x="7151872" y="24500"/>
                  </a:cubicBezTo>
                  <a:lnTo>
                    <a:pt x="7151872" y="2420964"/>
                  </a:lnTo>
                  <a:cubicBezTo>
                    <a:pt x="7151872" y="2434494"/>
                    <a:pt x="7140903" y="2445463"/>
                    <a:pt x="7127373" y="2445463"/>
                  </a:cubicBezTo>
                  <a:lnTo>
                    <a:pt x="24500" y="2445463"/>
                  </a:lnTo>
                  <a:cubicBezTo>
                    <a:pt x="10969" y="2445463"/>
                    <a:pt x="0" y="2434494"/>
                    <a:pt x="0" y="2420964"/>
                  </a:cubicBezTo>
                  <a:lnTo>
                    <a:pt x="0" y="24500"/>
                  </a:lnTo>
                  <a:cubicBezTo>
                    <a:pt x="0" y="10969"/>
                    <a:pt x="10969" y="0"/>
                    <a:pt x="24500" y="0"/>
                  </a:cubicBezTo>
                  <a:close/>
                </a:path>
              </a:pathLst>
            </a:custGeom>
            <a:solidFill>
              <a:srgbClr val="FE7FC9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142875"/>
              <a:ext cx="7151872" cy="2588338"/>
            </a:xfrm>
            <a:prstGeom prst="rect">
              <a:avLst/>
            </a:prstGeom>
          </p:spPr>
          <p:txBody>
            <a:bodyPr anchor="ctr" rtlCol="false" tIns="190500" lIns="190500" bIns="190500" rIns="190500"/>
            <a:lstStyle/>
            <a:p>
              <a:pPr>
                <a:lnSpc>
                  <a:spcPts val="10780"/>
                </a:lnSpc>
              </a:pPr>
              <a:r>
                <a:rPr lang="en-US" sz="7700">
                  <a:solidFill>
                    <a:srgbClr val="000000"/>
                  </a:solidFill>
                  <a:ea typeface="HK Grotesk"/>
                </a:rPr>
                <a:t>設身處地為別人著想</a:t>
              </a:r>
            </a:p>
            <a:p>
              <a:pPr>
                <a:lnSpc>
                  <a:spcPts val="10780"/>
                </a:lnSpc>
              </a:pPr>
              <a:r>
                <a:rPr lang="en-US" sz="7700">
                  <a:solidFill>
                    <a:srgbClr val="000000"/>
                  </a:solidFill>
                  <a:ea typeface="HK Grotesk"/>
                </a:rPr>
                <a:t>幫助需要幫助的人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19A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46406">
            <a:off x="1423321" y="1885919"/>
            <a:ext cx="4732029" cy="6551588"/>
          </a:xfrm>
          <a:custGeom>
            <a:avLst/>
            <a:gdLst/>
            <a:ahLst/>
            <a:cxnLst/>
            <a:rect r="r" b="b" t="t" l="l"/>
            <a:pathLst>
              <a:path h="6551588" w="4732029">
                <a:moveTo>
                  <a:pt x="0" y="0"/>
                </a:moveTo>
                <a:lnTo>
                  <a:pt x="4732029" y="0"/>
                </a:lnTo>
                <a:lnTo>
                  <a:pt x="4732029" y="6551587"/>
                </a:lnTo>
                <a:lnTo>
                  <a:pt x="0" y="65515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912" t="0" r="-57873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028700" y="2780761"/>
            <a:ext cx="1158651" cy="1605184"/>
          </a:xfrm>
          <a:custGeom>
            <a:avLst/>
            <a:gdLst/>
            <a:ahLst/>
            <a:cxnLst/>
            <a:rect r="r" b="b" t="t" l="l"/>
            <a:pathLst>
              <a:path h="1605184" w="1158651">
                <a:moveTo>
                  <a:pt x="1158651" y="0"/>
                </a:moveTo>
                <a:lnTo>
                  <a:pt x="0" y="0"/>
                </a:lnTo>
                <a:lnTo>
                  <a:pt x="0" y="1605184"/>
                </a:lnTo>
                <a:lnTo>
                  <a:pt x="1158651" y="1605184"/>
                </a:lnTo>
                <a:lnTo>
                  <a:pt x="115865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6869">
            <a:off x="1084342" y="1497034"/>
            <a:ext cx="5409987" cy="8020196"/>
          </a:xfrm>
          <a:custGeom>
            <a:avLst/>
            <a:gdLst/>
            <a:ahLst/>
            <a:cxnLst/>
            <a:rect r="r" b="b" t="t" l="l"/>
            <a:pathLst>
              <a:path h="8020196" w="5409987">
                <a:moveTo>
                  <a:pt x="0" y="0"/>
                </a:moveTo>
                <a:lnTo>
                  <a:pt x="5409987" y="0"/>
                </a:lnTo>
                <a:lnTo>
                  <a:pt x="5409987" y="8020196"/>
                </a:lnTo>
                <a:lnTo>
                  <a:pt x="0" y="8020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662315" y="669013"/>
            <a:ext cx="2111748" cy="2111748"/>
          </a:xfrm>
          <a:custGeom>
            <a:avLst/>
            <a:gdLst/>
            <a:ahLst/>
            <a:cxnLst/>
            <a:rect r="r" b="b" t="t" l="l"/>
            <a:pathLst>
              <a:path h="2111748" w="2111748">
                <a:moveTo>
                  <a:pt x="0" y="0"/>
                </a:moveTo>
                <a:lnTo>
                  <a:pt x="2111748" y="0"/>
                </a:lnTo>
                <a:lnTo>
                  <a:pt x="2111748" y="2111748"/>
                </a:lnTo>
                <a:lnTo>
                  <a:pt x="0" y="21117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099630" y="821472"/>
            <a:ext cx="6866670" cy="207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023"/>
              </a:lnSpc>
            </a:pPr>
            <a:r>
              <a:rPr lang="en-US" sz="8023">
                <a:solidFill>
                  <a:srgbClr val="000000"/>
                </a:solidFill>
                <a:latin typeface="Lucky Bones"/>
                <a:ea typeface="Lucky Bones"/>
              </a:rPr>
              <a:t>故事分享~</a:t>
            </a:r>
          </a:p>
          <a:p>
            <a:pPr marL="0" indent="0" lvl="0">
              <a:lnSpc>
                <a:spcPts val="8023"/>
              </a:lnSpc>
              <a:spcBef>
                <a:spcPct val="0"/>
              </a:spcBef>
            </a:pPr>
            <a:r>
              <a:rPr lang="en-US" sz="8023">
                <a:solidFill>
                  <a:srgbClr val="000000"/>
                </a:solidFill>
                <a:latin typeface="Lucky Bones"/>
                <a:ea typeface="Lucky Bones"/>
              </a:rPr>
              <a:t>      銅板女神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35624" y="3155225"/>
            <a:ext cx="10800183" cy="5983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160"/>
              </a:lnSpc>
            </a:pPr>
            <a:r>
              <a:rPr lang="en-US" sz="4400" spc="220">
                <a:solidFill>
                  <a:srgbClr val="000000"/>
                </a:solidFill>
                <a:ea typeface="Lucky Bones"/>
              </a:rPr>
              <a:t>莊朱玉女女士在生前有著「十元便當阿嬤」、「窮人守護神」、「銅板女神」之稱。</a:t>
            </a:r>
          </a:p>
          <a:p>
            <a:pPr algn="just">
              <a:lnSpc>
                <a:spcPts val="4340"/>
              </a:lnSpc>
            </a:pPr>
          </a:p>
          <a:p>
            <a:pPr algn="just" marL="0" indent="0" lvl="0">
              <a:lnSpc>
                <a:spcPts val="6160"/>
              </a:lnSpc>
            </a:pPr>
            <a:r>
              <a:rPr lang="en-US" sz="4400" spc="220">
                <a:solidFill>
                  <a:srgbClr val="000000"/>
                </a:solidFill>
                <a:ea typeface="Lucky Bones"/>
              </a:rPr>
              <a:t>為</a:t>
            </a:r>
            <a:r>
              <a:rPr lang="en-US" sz="4400" spc="220">
                <a:solidFill>
                  <a:srgbClr val="000000"/>
                </a:solidFill>
                <a:ea typeface="Lucky Bones"/>
              </a:rPr>
              <a:t>感謝當年碼頭工人對她的照顧，所以當她有能力後，選擇回饋給這些勞工，每天供應自助餐便當，僅僅只收一個銅板，這樣的善行超過半個世紀。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3131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>
            <a:videoFile r:link="rId3"/>
          </p:nvPr>
        </p:nvPicPr>
        <p:blipFill>
          <a:blip r:embed="rId2"/>
          <a:stretch>
            <a:fillRect/>
          </a:stretch>
        </p:blipFill>
        <p:spPr>
          <a:xfrm rot="0">
            <a:off x="1823021" y="-196336"/>
            <a:ext cx="14239558" cy="106796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36959"/>
            <a:ext cx="6581596" cy="10416396"/>
            <a:chOff x="0" y="0"/>
            <a:chExt cx="1733424" cy="27434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33424" cy="2743413"/>
            </a:xfrm>
            <a:custGeom>
              <a:avLst/>
              <a:gdLst/>
              <a:ahLst/>
              <a:cxnLst/>
              <a:rect r="r" b="b" t="t" l="l"/>
              <a:pathLst>
                <a:path h="2743413" w="1733424">
                  <a:moveTo>
                    <a:pt x="0" y="0"/>
                  </a:moveTo>
                  <a:lnTo>
                    <a:pt x="1733424" y="0"/>
                  </a:lnTo>
                  <a:lnTo>
                    <a:pt x="1733424" y="2743413"/>
                  </a:lnTo>
                  <a:lnTo>
                    <a:pt x="0" y="2743413"/>
                  </a:lnTo>
                  <a:close/>
                </a:path>
              </a:pathLst>
            </a:custGeom>
            <a:solidFill>
              <a:srgbClr val="FE7FC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733424" cy="27719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239997" y="5863792"/>
            <a:ext cx="3363921" cy="4557036"/>
          </a:xfrm>
          <a:custGeom>
            <a:avLst/>
            <a:gdLst/>
            <a:ahLst/>
            <a:cxnLst/>
            <a:rect r="r" b="b" t="t" l="l"/>
            <a:pathLst>
              <a:path h="4557036" w="3363921">
                <a:moveTo>
                  <a:pt x="0" y="0"/>
                </a:moveTo>
                <a:lnTo>
                  <a:pt x="3363921" y="0"/>
                </a:lnTo>
                <a:lnTo>
                  <a:pt x="3363921" y="4557036"/>
                </a:lnTo>
                <a:lnTo>
                  <a:pt x="0" y="45570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8347588"/>
            <a:ext cx="1399903" cy="1939412"/>
          </a:xfrm>
          <a:custGeom>
            <a:avLst/>
            <a:gdLst/>
            <a:ahLst/>
            <a:cxnLst/>
            <a:rect r="r" b="b" t="t" l="l"/>
            <a:pathLst>
              <a:path h="1939412" w="1399903">
                <a:moveTo>
                  <a:pt x="0" y="0"/>
                </a:moveTo>
                <a:lnTo>
                  <a:pt x="1399903" y="0"/>
                </a:lnTo>
                <a:lnTo>
                  <a:pt x="1399903" y="1939412"/>
                </a:lnTo>
                <a:lnTo>
                  <a:pt x="0" y="1939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371188" y="1972960"/>
            <a:ext cx="5453295" cy="8314040"/>
          </a:xfrm>
          <a:custGeom>
            <a:avLst/>
            <a:gdLst/>
            <a:ahLst/>
            <a:cxnLst/>
            <a:rect r="r" b="b" t="t" l="l"/>
            <a:pathLst>
              <a:path h="8314040" w="5453295">
                <a:moveTo>
                  <a:pt x="0" y="0"/>
                </a:moveTo>
                <a:lnTo>
                  <a:pt x="5453295" y="0"/>
                </a:lnTo>
                <a:lnTo>
                  <a:pt x="5453295" y="8314040"/>
                </a:lnTo>
                <a:lnTo>
                  <a:pt x="0" y="83140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28700" y="1221856"/>
            <a:ext cx="4435723" cy="7698765"/>
            <a:chOff x="0" y="0"/>
            <a:chExt cx="5914297" cy="10265021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3909285"/>
              <a:ext cx="5914297" cy="6355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4225"/>
                </a:lnSpc>
              </a:pPr>
              <a:r>
                <a:rPr lang="en-US" sz="3018">
                  <a:solidFill>
                    <a:srgbClr val="000000"/>
                  </a:solidFill>
                  <a:latin typeface="HK Grotesk Bold"/>
                  <a:ea typeface="HK Grotesk Bold"/>
                </a:rPr>
                <a:t>步驟1:完成品德觀察家</a:t>
              </a:r>
            </a:p>
            <a:p>
              <a:pPr algn="just">
                <a:lnSpc>
                  <a:spcPts val="4225"/>
                </a:lnSpc>
              </a:pPr>
            </a:p>
            <a:p>
              <a:pPr algn="just">
                <a:lnSpc>
                  <a:spcPts val="4225"/>
                </a:lnSpc>
              </a:pPr>
              <a:r>
                <a:rPr lang="en-US" sz="3018">
                  <a:solidFill>
                    <a:srgbClr val="000000"/>
                  </a:solidFill>
                  <a:latin typeface="HK Grotesk Bold"/>
                  <a:ea typeface="HK Grotesk Bold"/>
                </a:rPr>
                <a:t>步驟2:完成品德實踐家</a:t>
              </a:r>
            </a:p>
            <a:p>
              <a:pPr algn="just">
                <a:lnSpc>
                  <a:spcPts val="4225"/>
                </a:lnSpc>
              </a:pPr>
            </a:p>
            <a:p>
              <a:pPr algn="just">
                <a:lnSpc>
                  <a:spcPts val="4225"/>
                </a:lnSpc>
              </a:pPr>
              <a:r>
                <a:rPr lang="en-US" sz="3018">
                  <a:solidFill>
                    <a:srgbClr val="000000"/>
                  </a:solidFill>
                  <a:latin typeface="HK Grotesk Bold"/>
                  <a:ea typeface="HK Grotesk Bold"/>
                </a:rPr>
                <a:t>步驟3:導師擇優1-2件作品</a:t>
              </a:r>
            </a:p>
            <a:p>
              <a:pPr algn="just">
                <a:lnSpc>
                  <a:spcPts val="4225"/>
                </a:lnSpc>
              </a:pPr>
            </a:p>
            <a:p>
              <a:pPr algn="just">
                <a:lnSpc>
                  <a:spcPts val="4225"/>
                </a:lnSpc>
              </a:pPr>
              <a:r>
                <a:rPr lang="en-US" sz="3018">
                  <a:solidFill>
                    <a:srgbClr val="000000"/>
                  </a:solidFill>
                  <a:ea typeface="HK Grotesk Bold"/>
                </a:rPr>
                <a:t>拍照傳給生教組禹涵老師</a:t>
              </a:r>
            </a:p>
            <a:p>
              <a:pPr algn="just">
                <a:lnSpc>
                  <a:spcPts val="4225"/>
                </a:lnSpc>
              </a:pPr>
            </a:p>
            <a:p>
              <a:pPr algn="just">
                <a:lnSpc>
                  <a:spcPts val="4225"/>
                </a:lnSpc>
              </a:pP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52400"/>
              <a:ext cx="5914297" cy="28955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8249"/>
                </a:lnSpc>
              </a:pPr>
              <a:r>
                <a:rPr lang="en-US" sz="8249">
                  <a:solidFill>
                    <a:srgbClr val="000000"/>
                  </a:solidFill>
                  <a:ea typeface="Lucky Bones"/>
                </a:rPr>
                <a:t>生活運用</a:t>
              </a:r>
            </a:p>
            <a:p>
              <a:pPr algn="just" marL="0" indent="0" lvl="0">
                <a:lnSpc>
                  <a:spcPts val="8249"/>
                </a:lnSpc>
                <a:spcBef>
                  <a:spcPct val="0"/>
                </a:spcBef>
              </a:pPr>
              <a:r>
                <a:rPr lang="en-US" sz="8249">
                  <a:solidFill>
                    <a:srgbClr val="000000"/>
                  </a:solidFill>
                  <a:latin typeface="Lucky Bones"/>
                  <a:ea typeface="Lucky Bones"/>
                </a:rPr>
                <a:t>  ~聯絡簿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7371188" y="399415"/>
            <a:ext cx="10232730" cy="136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299"/>
              </a:lnSpc>
              <a:spcBef>
                <a:spcPct val="0"/>
              </a:spcBef>
            </a:pPr>
            <a:r>
              <a:rPr lang="en-US" sz="5299">
                <a:solidFill>
                  <a:srgbClr val="000000"/>
                </a:solidFill>
                <a:latin typeface="Lucky Bones"/>
                <a:ea typeface="Lucky Bones"/>
              </a:rPr>
              <a:t>優良作品可以在深美校網首頁的「學生專區」看得到!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DAFrrMoYue4</dc:identifier>
  <dcterms:modified xsi:type="dcterms:W3CDTF">2011-08-01T06:04:30Z</dcterms:modified>
  <cp:revision>1</cp:revision>
  <dc:title>12月品德教育宣導 ~關懷行善</dc:title>
</cp:coreProperties>
</file>